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3" r:id="rId3"/>
    <p:sldId id="271" r:id="rId4"/>
    <p:sldId id="264" r:id="rId5"/>
    <p:sldId id="279" r:id="rId6"/>
    <p:sldId id="259" r:id="rId7"/>
    <p:sldId id="262" r:id="rId8"/>
    <p:sldId id="274" r:id="rId9"/>
    <p:sldId id="275" r:id="rId10"/>
    <p:sldId id="266" r:id="rId11"/>
    <p:sldId id="263" r:id="rId12"/>
    <p:sldId id="276" r:id="rId13"/>
    <p:sldId id="267" r:id="rId14"/>
    <p:sldId id="270" r:id="rId15"/>
    <p:sldId id="268" r:id="rId16"/>
    <p:sldId id="269" r:id="rId17"/>
    <p:sldId id="280" r:id="rId18"/>
    <p:sldId id="277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96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335969285935702"/>
          <c:y val="8.2148499210110595E-2"/>
          <c:w val="0.38782536219951302"/>
          <c:h val="0.664939607667525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Anxiety Disorder</c:v>
                </c:pt>
                <c:pt idx="1">
                  <c:v>Behavior Disorder (ADHD or Conduct Disorder)</c:v>
                </c:pt>
                <c:pt idx="2">
                  <c:v>Mood Disorder (Depression or Bipolar Disorder)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</c:v>
                </c:pt>
                <c:pt idx="1">
                  <c:v>10</c:v>
                </c:pt>
                <c:pt idx="2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118848"/>
        <c:axId val="33120640"/>
      </c:barChart>
      <c:catAx>
        <c:axId val="33118848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1600">
                <a:solidFill>
                  <a:srgbClr val="FFFFFF"/>
                </a:solidFill>
              </a:defRPr>
            </a:pPr>
            <a:endParaRPr lang="en-US"/>
          </a:p>
        </c:txPr>
        <c:crossAx val="33120640"/>
        <c:crosses val="autoZero"/>
        <c:auto val="1"/>
        <c:lblAlgn val="ctr"/>
        <c:lblOffset val="100"/>
        <c:noMultiLvlLbl val="0"/>
      </c:catAx>
      <c:valAx>
        <c:axId val="33120640"/>
        <c:scaling>
          <c:orientation val="minMax"/>
        </c:scaling>
        <c:delete val="0"/>
        <c:axPos val="b"/>
        <c:majorGridlines>
          <c:spPr>
            <a:ln>
              <a:solidFill>
                <a:srgbClr val="FFFFFF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33118848"/>
        <c:crosses val="autoZero"/>
        <c:crossBetween val="between"/>
      </c:valAx>
      <c:spPr>
        <a:ln>
          <a:solidFill>
            <a:srgbClr val="FFFFFF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236150610514097E-2"/>
          <c:y val="6.2110749749356202E-2"/>
          <c:w val="0.73376820156507105"/>
          <c:h val="0.81678946487319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Considered</c:v>
                </c:pt>
                <c:pt idx="1">
                  <c:v>Planned</c:v>
                </c:pt>
                <c:pt idx="2">
                  <c:v>Attempted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17.399999999999999</c:v>
                </c:pt>
                <c:pt idx="1">
                  <c:v>13.2</c:v>
                </c:pt>
                <c:pt idx="2">
                  <c:v>8.1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Considered</c:v>
                </c:pt>
                <c:pt idx="1">
                  <c:v>Planned</c:v>
                </c:pt>
                <c:pt idx="2">
                  <c:v>Attempted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10.5</c:v>
                </c:pt>
                <c:pt idx="1">
                  <c:v>8.6</c:v>
                </c:pt>
                <c:pt idx="2">
                  <c:v>4.5999999999999996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710080"/>
        <c:axId val="33711616"/>
      </c:barChart>
      <c:catAx>
        <c:axId val="3371008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33711616"/>
        <c:crosses val="autoZero"/>
        <c:auto val="1"/>
        <c:lblAlgn val="ctr"/>
        <c:lblOffset val="100"/>
        <c:noMultiLvlLbl val="0"/>
      </c:catAx>
      <c:valAx>
        <c:axId val="33711616"/>
        <c:scaling>
          <c:orientation val="minMax"/>
        </c:scaling>
        <c:delete val="0"/>
        <c:axPos val="l"/>
        <c:majorGridlines>
          <c:spPr>
            <a:ln>
              <a:solidFill>
                <a:srgbClr val="FFFFFF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33710080"/>
        <c:crosses val="autoZero"/>
        <c:crossBetween val="between"/>
      </c:valAx>
      <c:spPr>
        <a:ln>
          <a:solidFill>
            <a:srgbClr val="FFFFFF"/>
          </a:solidFill>
        </a:ln>
      </c:spPr>
    </c:plotArea>
    <c:legend>
      <c:legendPos val="r"/>
      <c:layout/>
      <c:overlay val="0"/>
      <c:txPr>
        <a:bodyPr/>
        <a:lstStyle/>
        <a:p>
          <a:pPr>
            <a:defRPr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03A9D-001B-4343-9FCD-5937922069A3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B6BAC-DF3C-C74F-BAB5-8E1365326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0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B6BAC-DF3C-C74F-BAB5-8E13653268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4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41549-13F5-4FBE-8B3D-BF4958D07F74}" type="datetime1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www.nami.org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73A1-911B-EC4F-A06F-23A48FD4B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5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2EFD-9939-426B-853A-0F2EEFEBE992}" type="datetime1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www.nami.org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73A1-911B-EC4F-A06F-23A48FD4B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0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75E4-51AD-4D6B-B553-B44DECAF3D91}" type="datetime1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www.nami.org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73A1-911B-EC4F-A06F-23A48FD4B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8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5688-7137-4D99-A7D8-8EC500947793}" type="datetime1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www.nami.org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73A1-911B-EC4F-A06F-23A48FD4B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3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2B82-03D1-4286-82FB-C37357A6CB4C}" type="datetime1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www.nami.org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73A1-911B-EC4F-A06F-23A48FD4B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10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0984F-0E34-4FEC-8993-6AFADCDC8807}" type="datetime1">
              <a:rPr lang="en-US" smtClean="0"/>
              <a:t>4/14/2014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www.nami.org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73A1-911B-EC4F-A06F-23A48FD4B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6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829CE-B665-4B3E-817B-E463D6C71E47}" type="datetime1">
              <a:rPr lang="en-US" smtClean="0"/>
              <a:t>4/14/2014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www.nami.org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73A1-911B-EC4F-A06F-23A48FD4B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70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461BC-DAEA-4B2F-A0E6-C1C740E7A615}" type="datetime1">
              <a:rPr lang="en-US" smtClean="0"/>
              <a:t>4/14/2014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www.nami.org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73A1-911B-EC4F-A06F-23A48FD4B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91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E9F1-2D7F-492E-9775-6044131DD507}" type="datetime1">
              <a:rPr lang="en-US" smtClean="0"/>
              <a:t>4/14/2014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www.nami.org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73A1-911B-EC4F-A06F-23A48FD4B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11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EFFCB-BABB-4203-A79C-D9AB4E18FE64}" type="datetime1">
              <a:rPr lang="en-US" smtClean="0"/>
              <a:t>4/14/2014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www.nami.org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73A1-911B-EC4F-A06F-23A48FD4B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1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0DA-7E41-4E0D-B2F9-AD6868281992}" type="datetime1">
              <a:rPr lang="en-US" smtClean="0"/>
              <a:t>4/14/2014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www.nami.org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73A1-911B-EC4F-A06F-23A48FD4B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5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EE6AA-DFA8-445C-9BC5-E616AED64446}" type="datetime1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www.nami.org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973A1-911B-EC4F-A06F-23A48FD4B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5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mi.org/local" TargetMode="External"/><Relationship Id="rId2" Type="http://schemas.openxmlformats.org/officeDocument/2006/relationships/hyperlink" Target="http://www.nami.org/template.cfm?section=NAMI_Basics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mi.org/template.cfm?section=NAMI_ENDING_THE_SILENCE" TargetMode="External"/><Relationship Id="rId2" Type="http://schemas.openxmlformats.org/officeDocument/2006/relationships/hyperlink" Target="http://www.nami.org/Template.cfm?Section=Schools_and_Education&amp;template=/ContentManagement/ContentDisplay.cfm&amp;ContentID=3821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mi.org/template.cfm?section=caac&amp;template=/contentmanagement/contentdisplay.cfm&amp;contentid=12067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ami.org/template.cfm?section=caac&amp;template=/contentmanagement/contentdisplay.cfm&amp;contentid=120671" TargetMode="External"/><Relationship Id="rId4" Type="http://schemas.openxmlformats.org/officeDocument/2006/relationships/hyperlink" Target="http://www.nami.org/Content/ContentGroups/CAAC/PCMHIntegrationFactSheet.pd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mi.org/loca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4-04 at 9.57.5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9" t="20264" r="14538" b="13070"/>
          <a:stretch/>
        </p:blipFill>
        <p:spPr>
          <a:xfrm>
            <a:off x="0" y="-3886"/>
            <a:ext cx="9144000" cy="68618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326" y="2316540"/>
            <a:ext cx="6974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</a:rPr>
              <a:t>Raising Children’s Mental Health Awareness</a:t>
            </a:r>
            <a:endParaRPr lang="en-US" sz="48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29" y="5835952"/>
            <a:ext cx="2057400" cy="787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114" y="617337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April 2014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46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7819" y="189971"/>
            <a:ext cx="8229600" cy="1143000"/>
          </a:xfrm>
        </p:spPr>
        <p:txBody>
          <a:bodyPr/>
          <a:lstStyle/>
          <a:p>
            <a:r>
              <a:rPr lang="en-US" dirty="0" smtClean="0"/>
              <a:t>       </a:t>
            </a:r>
            <a:r>
              <a:rPr lang="en-US" dirty="0" smtClean="0">
                <a:solidFill>
                  <a:schemeClr val="tx2"/>
                </a:solidFill>
              </a:rPr>
              <a:t>about youth suicide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Suicide is the 3</a:t>
            </a:r>
            <a:r>
              <a:rPr lang="en-US" baseline="30000" dirty="0" smtClean="0">
                <a:solidFill>
                  <a:srgbClr val="FFFFFF"/>
                </a:solidFill>
              </a:rPr>
              <a:t>rd</a:t>
            </a:r>
            <a:r>
              <a:rPr lang="en-US" dirty="0" smtClean="0">
                <a:solidFill>
                  <a:srgbClr val="FFFFFF"/>
                </a:solidFill>
              </a:rPr>
              <a:t> leading cause of death in youth aged 15-24.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90% of youth who die by suicide have a mental health condition.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A high percentage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of high school students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have thought about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suicide:  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438604636"/>
              </p:ext>
            </p:extLst>
          </p:nvPr>
        </p:nvGraphicFramePr>
        <p:xfrm>
          <a:off x="4672619" y="3810001"/>
          <a:ext cx="4580238" cy="2658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919238" y="294826"/>
            <a:ext cx="21436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Facts</a:t>
            </a:r>
            <a:endParaRPr lang="en-US" sz="5400" b="1" cap="none" spc="0" dirty="0">
              <a:ln w="12700">
                <a:solidFill>
                  <a:schemeClr val="tx2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</p:spTree>
    <p:extLst>
      <p:ext uri="{BB962C8B-B14F-4D97-AF65-F5344CB8AC3E}">
        <p14:creationId xmlns:p14="http://schemas.microsoft.com/office/powerpoint/2010/main" val="280827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91" y="154949"/>
            <a:ext cx="8520207" cy="1143000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tx2"/>
                </a:solidFill>
              </a:rPr>
              <a:t>Know the suicide </a:t>
            </a:r>
            <a:r>
              <a:rPr lang="en-US" sz="4800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</a:rPr>
              <a:t>                               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0246" y="1314830"/>
            <a:ext cx="8333619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rgbClr val="FFFFFF"/>
                </a:solidFill>
                <a:effectLst/>
              </a:rPr>
              <a:t>Talking about hopelessness, worthlessness, being a burden to others, feeling trapped or having no reason to live. </a:t>
            </a:r>
          </a:p>
          <a:p>
            <a:endParaRPr lang="en-US" sz="2500" dirty="0" smtClean="0">
              <a:effectLst/>
            </a:endParaRPr>
          </a:p>
          <a:p>
            <a:r>
              <a:rPr lang="en-US" sz="2500" dirty="0" smtClean="0">
                <a:solidFill>
                  <a:srgbClr val="FFFFFF"/>
                </a:solidFill>
                <a:effectLst/>
              </a:rPr>
              <a:t>Having no motivation or losing interest in activities once enjoyed. Withdrawing or feeling isolated.</a:t>
            </a:r>
          </a:p>
          <a:p>
            <a:r>
              <a:rPr lang="en-US" sz="2500" dirty="0" smtClean="0">
                <a:solidFill>
                  <a:srgbClr val="FFFFFF"/>
                </a:solidFill>
                <a:effectLst/>
              </a:rPr>
              <a:t> </a:t>
            </a:r>
            <a:endParaRPr lang="en-US" sz="2500" dirty="0" smtClean="0">
              <a:effectLst/>
            </a:endParaRPr>
          </a:p>
          <a:p>
            <a:r>
              <a:rPr lang="en-US" sz="2500" dirty="0" smtClean="0">
                <a:solidFill>
                  <a:srgbClr val="FFFFFF"/>
                </a:solidFill>
                <a:effectLst/>
              </a:rPr>
              <a:t>Sudden change in personality or behaviors. </a:t>
            </a:r>
          </a:p>
          <a:p>
            <a:endParaRPr lang="en-US" sz="2500" dirty="0" smtClean="0">
              <a:effectLst/>
            </a:endParaRPr>
          </a:p>
          <a:p>
            <a:r>
              <a:rPr lang="en-US" sz="2500" dirty="0" smtClean="0">
                <a:solidFill>
                  <a:srgbClr val="FFFFFF"/>
                </a:solidFill>
                <a:effectLst/>
              </a:rPr>
              <a:t>Giving away possessions, behaving recklessly. </a:t>
            </a:r>
          </a:p>
          <a:p>
            <a:endParaRPr lang="en-US" sz="2500" dirty="0" smtClean="0">
              <a:effectLst/>
            </a:endParaRPr>
          </a:p>
          <a:p>
            <a:r>
              <a:rPr lang="en-US" sz="2500" dirty="0" smtClean="0">
                <a:solidFill>
                  <a:srgbClr val="FFFFFF"/>
                </a:solidFill>
                <a:effectLst/>
              </a:rPr>
              <a:t>Talking about death or not being here tomorrow; looking for ways to kill oneself such as searching online or buying a gun.</a:t>
            </a:r>
            <a:endParaRPr lang="en-US" sz="2500" dirty="0" smtClean="0">
              <a:effectLst/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81654" y="207133"/>
            <a:ext cx="4109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warning signs</a:t>
            </a:r>
            <a:endParaRPr lang="en-US" sz="5400" b="1" cap="none" spc="0" dirty="0">
              <a:ln w="12700">
                <a:solidFill>
                  <a:schemeClr val="tx2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0639" y="1314830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2088" y="1314830"/>
            <a:ext cx="3183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!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31605" y="2384520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63054" y="2384520"/>
            <a:ext cx="3183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!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6122" y="3525536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67571" y="3525536"/>
            <a:ext cx="3183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!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24308" y="4311901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5757" y="4311901"/>
            <a:ext cx="3183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!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19791" y="5075328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51240" y="5075328"/>
            <a:ext cx="3183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!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</p:spTree>
    <p:extLst>
      <p:ext uri="{BB962C8B-B14F-4D97-AF65-F5344CB8AC3E}">
        <p14:creationId xmlns:p14="http://schemas.microsoft.com/office/powerpoint/2010/main" val="1438888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What to do if you see the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smtClean="0">
                <a:ln w="1270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warning </a:t>
            </a:r>
            <a:r>
              <a:rPr lang="en-US" b="1" dirty="0">
                <a:ln w="1270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signs</a:t>
            </a:r>
            <a:endParaRPr lang="en-US" dirty="0">
              <a:ln w="12700">
                <a:solidFill>
                  <a:schemeClr val="tx2"/>
                </a:solidFill>
                <a:prstDash val="solid"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0643"/>
            <a:ext cx="8229600" cy="542983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Always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take these warning signs seriously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Take action right away </a:t>
            </a:r>
            <a:r>
              <a:rPr lang="en-US" sz="3600" dirty="0" smtClean="0">
                <a:solidFill>
                  <a:schemeClr val="bg1"/>
                </a:solidFill>
              </a:rPr>
              <a:t>by:</a:t>
            </a:r>
          </a:p>
          <a:p>
            <a:pPr algn="ctr">
              <a:buFontTx/>
              <a:buChar char="-"/>
            </a:pPr>
            <a:r>
              <a:rPr lang="en-US" sz="3600" dirty="0">
                <a:solidFill>
                  <a:schemeClr val="bg1"/>
                </a:solidFill>
              </a:rPr>
              <a:t>I</a:t>
            </a:r>
            <a:r>
              <a:rPr lang="en-US" sz="3600" dirty="0" smtClean="0">
                <a:solidFill>
                  <a:schemeClr val="bg1"/>
                </a:solidFill>
              </a:rPr>
              <a:t>mmediately connecting the child or youth with a mental health professional.</a:t>
            </a:r>
          </a:p>
          <a:p>
            <a:pPr algn="ctr"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</a:rPr>
              <a:t>Taking the child to an emergency room.</a:t>
            </a:r>
          </a:p>
          <a:p>
            <a:pPr algn="ctr"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</a:rPr>
              <a:t>Calling the National Suicide Hotline for guidance (</a:t>
            </a:r>
            <a:r>
              <a:rPr lang="en-US" dirty="0" smtClean="0">
                <a:solidFill>
                  <a:schemeClr val="bg1"/>
                </a:solidFill>
              </a:rPr>
              <a:t>1-800-273-8255).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The key is to </a:t>
            </a:r>
            <a:r>
              <a:rPr lang="en-US" sz="3600" b="1" dirty="0" smtClean="0">
                <a:solidFill>
                  <a:schemeClr val="bg1"/>
                </a:solidFill>
              </a:rPr>
              <a:t>never</a:t>
            </a:r>
            <a:r>
              <a:rPr lang="en-US" sz="3600" dirty="0" smtClean="0">
                <a:solidFill>
                  <a:schemeClr val="bg1"/>
                </a:solidFill>
              </a:rPr>
              <a:t> ignore the warning signs.</a:t>
            </a:r>
          </a:p>
          <a:p>
            <a:pPr marL="0" indent="0" algn="ctr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</p:spTree>
    <p:extLst>
      <p:ext uri="{BB962C8B-B14F-4D97-AF65-F5344CB8AC3E}">
        <p14:creationId xmlns:p14="http://schemas.microsoft.com/office/powerpoint/2010/main" val="3399236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124" y="131292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FFFF"/>
                </a:solidFill>
              </a:rPr>
              <a:t>NAMI is here to educate and support families and 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FFFF"/>
                </a:solidFill>
              </a:rPr>
              <a:t>child-serving professionals.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1599">
            <a:off x="528981" y="4815049"/>
            <a:ext cx="1250556" cy="15144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Content Placeholder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7299">
            <a:off x="1093649" y="4961648"/>
            <a:ext cx="1224228" cy="14581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4" t="36092" r="40864" b="11342"/>
          <a:stretch/>
        </p:blipFill>
        <p:spPr bwMode="auto">
          <a:xfrm rot="1483897">
            <a:off x="7408770" y="492829"/>
            <a:ext cx="1295617" cy="1706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4810">
            <a:off x="7214989" y="363251"/>
            <a:ext cx="1110521" cy="17148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37381" r="41126" b="13337"/>
          <a:stretch/>
        </p:blipFill>
        <p:spPr bwMode="auto">
          <a:xfrm rot="20323804">
            <a:off x="6680068" y="535520"/>
            <a:ext cx="1250199" cy="15548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78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61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For Families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615" y="1983245"/>
            <a:ext cx="8229600" cy="473823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FF"/>
                </a:solidFill>
                <a:hlinkClick r:id="rId2"/>
              </a:rPr>
              <a:t>NAMI </a:t>
            </a:r>
            <a:r>
              <a:rPr lang="en-US" dirty="0" smtClean="0">
                <a:solidFill>
                  <a:srgbClr val="FFFFFF"/>
                </a:solidFill>
                <a:hlinkClick r:id="rId2"/>
              </a:rPr>
              <a:t>Basics</a:t>
            </a:r>
            <a:r>
              <a:rPr lang="en-US" dirty="0" smtClean="0">
                <a:solidFill>
                  <a:srgbClr val="FFFFFF"/>
                </a:solidFill>
              </a:rPr>
              <a:t>: an </a:t>
            </a:r>
            <a:r>
              <a:rPr lang="en-US" dirty="0">
                <a:solidFill>
                  <a:srgbClr val="FFFFFF"/>
                </a:solidFill>
              </a:rPr>
              <a:t>educational program </a:t>
            </a:r>
            <a:r>
              <a:rPr lang="en-US" dirty="0" smtClean="0">
                <a:solidFill>
                  <a:srgbClr val="FFFFFF"/>
                </a:solidFill>
              </a:rPr>
              <a:t>for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parents </a:t>
            </a:r>
            <a:r>
              <a:rPr lang="en-US" dirty="0">
                <a:solidFill>
                  <a:srgbClr val="FFFFFF"/>
                </a:solidFill>
              </a:rPr>
              <a:t>and caregivers of </a:t>
            </a: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children </a:t>
            </a:r>
            <a:r>
              <a:rPr lang="en-US" dirty="0">
                <a:solidFill>
                  <a:srgbClr val="FFFFFF"/>
                </a:solidFill>
              </a:rPr>
              <a:t>and adolescents </a:t>
            </a: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   living </a:t>
            </a:r>
            <a:r>
              <a:rPr lang="en-US" dirty="0">
                <a:solidFill>
                  <a:srgbClr val="FFFFFF"/>
                </a:solidFill>
              </a:rPr>
              <a:t>with mental illnesses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Support Groups: contact your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local NAMI </a:t>
            </a:r>
            <a:r>
              <a:rPr lang="en-US" dirty="0" smtClean="0">
                <a:solidFill>
                  <a:srgbClr val="FFFFFF"/>
                </a:solidFill>
              </a:rPr>
              <a:t>for information on whether they have       	groups for families or youth.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Work with your local NAMI on advocacy efforts to improve children’s services in your state and community.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235068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Educate       ●       Support       ●       Advocate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4" name="Picture 4" descr="Together, Team, People, Circle, Hands, Group, Sup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12" y="2364669"/>
            <a:ext cx="2207214" cy="19002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215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4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For Schools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047" y="1935669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hlinkClick r:id="rId2"/>
              </a:rPr>
              <a:t>NAMI Parents and Teachers as Allies </a:t>
            </a:r>
            <a:r>
              <a:rPr lang="en-US" sz="2800" dirty="0" smtClean="0">
                <a:solidFill>
                  <a:srgbClr val="FFFFFF"/>
                </a:solidFill>
              </a:rPr>
              <a:t>: a program for school professionals that covers the early warning signs, how to connect students with services and more.</a:t>
            </a:r>
          </a:p>
          <a:p>
            <a:r>
              <a:rPr lang="en-US" sz="2800" dirty="0" smtClean="0">
                <a:solidFill>
                  <a:srgbClr val="FFFFFF"/>
                </a:solidFill>
                <a:hlinkClick r:id="rId3"/>
              </a:rPr>
              <a:t>NAMI Ending the Silence </a:t>
            </a:r>
            <a:r>
              <a:rPr lang="en-US" sz="2800" dirty="0" smtClean="0">
                <a:solidFill>
                  <a:srgbClr val="FFFFFF"/>
                </a:solidFill>
              </a:rPr>
              <a:t>: a classroom presentation for high school students that helps them to better understand mental health conditions.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www.nami.org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2615" y="120066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Educate       ●       Support       ●       Advocate</a:t>
            </a:r>
          </a:p>
        </p:txBody>
      </p:sp>
      <p:pic>
        <p:nvPicPr>
          <p:cNvPr id="7" name="Picture 4" descr="H:\policy\Emily\PPTs\Images\teac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93" y="5114799"/>
            <a:ext cx="2447041" cy="164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960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For Primary Care Providers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83204" y="6284688"/>
            <a:ext cx="2895600" cy="365125"/>
          </a:xfrm>
        </p:spPr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615" y="1235069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Educate       ●       Support       ●       Advocate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30" y="3846137"/>
            <a:ext cx="3547837" cy="23618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61321" y="1905805"/>
            <a:ext cx="40008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  <a:hlinkClick r:id="rId3"/>
              </a:rPr>
              <a:t>What Families Want from Primary Care </a:t>
            </a:r>
            <a:r>
              <a:rPr lang="en-US" sz="2200" dirty="0" smtClean="0">
                <a:solidFill>
                  <a:srgbClr val="FFFFFF"/>
                </a:solidFill>
              </a:rPr>
              <a:t>: shares how families would like mental health to be addressed in the primary care setting.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FFFFFF"/>
                </a:solidFill>
                <a:hlinkClick r:id="rId4"/>
              </a:rPr>
              <a:t>Fact </a:t>
            </a:r>
            <a:r>
              <a:rPr lang="en-US" sz="2200" dirty="0">
                <a:solidFill>
                  <a:srgbClr val="FFFFFF"/>
                </a:solidFill>
                <a:hlinkClick r:id="rId4"/>
              </a:rPr>
              <a:t>Sheet: Start a Conversation about Children’s Mental Health </a:t>
            </a:r>
            <a:r>
              <a:rPr lang="en-US" sz="2200" dirty="0" smtClean="0">
                <a:solidFill>
                  <a:srgbClr val="FFFFFF"/>
                </a:solidFill>
              </a:rPr>
              <a:t>: relates </a:t>
            </a:r>
            <a:r>
              <a:rPr lang="en-US" sz="2200" dirty="0" smtClean="0">
                <a:solidFill>
                  <a:srgbClr val="FFFFFF"/>
                </a:solidFill>
              </a:rPr>
              <a:t>the family perspective on how primary care providers can start a conversation on mental health.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615" y="1923068"/>
            <a:ext cx="42287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  <a:hlinkClick r:id="rId5"/>
              </a:rPr>
              <a:t>The Family Experience with Primary Care Physicians and Staff </a:t>
            </a:r>
            <a:r>
              <a:rPr lang="en-US" sz="2200" dirty="0" smtClean="0">
                <a:solidFill>
                  <a:srgbClr val="FFFFFF"/>
                </a:solidFill>
              </a:rPr>
              <a:t>: a national report sharing family experiences with mental health in primary care. </a:t>
            </a:r>
            <a:endParaRPr lang="en-US" sz="22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9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NAMI is </a:t>
            </a:r>
            <a:r>
              <a:rPr lang="en-US" b="1" dirty="0" smtClean="0">
                <a:ln w="1270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here </a:t>
            </a:r>
            <a:r>
              <a:rPr lang="en-US" dirty="0" smtClean="0">
                <a:solidFill>
                  <a:schemeClr val="tx2"/>
                </a:solidFill>
              </a:rPr>
              <a:t>for you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66588"/>
          </a:xfrm>
        </p:spPr>
        <p:txBody>
          <a:bodyPr>
            <a:no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Educating and informing families, youth and child-serving professionals.</a:t>
            </a:r>
          </a:p>
          <a:p>
            <a:r>
              <a:rPr lang="en-US" sz="2700" dirty="0" smtClean="0">
                <a:solidFill>
                  <a:schemeClr val="bg1"/>
                </a:solidFill>
              </a:rPr>
              <a:t>Supporting youth and families to ensure they know they are not alone.</a:t>
            </a:r>
          </a:p>
          <a:p>
            <a:r>
              <a:rPr lang="en-US" sz="2700" dirty="0" smtClean="0">
                <a:solidFill>
                  <a:schemeClr val="bg1"/>
                </a:solidFill>
              </a:rPr>
              <a:t>Advocating for a broader array of effective services and supports.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  <p:pic>
        <p:nvPicPr>
          <p:cNvPr id="1026" name="Picture 2" descr="H:\all users\Stock people\dv1954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34" y="1600200"/>
            <a:ext cx="4352807" cy="41006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203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8603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Children living with mental health conditions succeed everyday. With the right services and supports, all children can thrive.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217" y="448751"/>
            <a:ext cx="4110087" cy="27397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9643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214" y="1178318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For more information, please contact: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2003" y="2811544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Add Presenter’s Name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Add Presenter’s Email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Add Presenter’s Phone Number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Add Website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7169" y="6336326"/>
            <a:ext cx="1710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  <p:pic>
        <p:nvPicPr>
          <p:cNvPr id="2050" name="Picture 2" descr="http://pixabay.com/static/uploads/photo/2013/07/13/10/51/bubble-157914_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082" y="4153549"/>
            <a:ext cx="2475972" cy="238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17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Mental health conditions in children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are a            </a:t>
            </a:r>
            <a:r>
              <a:rPr lang="en-US" dirty="0" smtClean="0">
                <a:solidFill>
                  <a:schemeClr val="tx2"/>
                </a:solidFill>
              </a:rPr>
              <a:t>concern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FFFF"/>
                </a:solidFill>
              </a:rPr>
              <a:t>One in five children lives with a mental health condition.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5615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FFFF"/>
                </a:solidFill>
              </a:rPr>
              <a:t>50% of mental health conditions start by </a:t>
            </a:r>
            <a:r>
              <a:rPr lang="en-US" dirty="0" smtClean="0">
                <a:solidFill>
                  <a:srgbClr val="FFFFFF"/>
                </a:solidFill>
              </a:rPr>
              <a:t>age 14 </a:t>
            </a:r>
            <a:r>
              <a:rPr lang="en-US" dirty="0">
                <a:solidFill>
                  <a:srgbClr val="FFFFFF"/>
                </a:solidFill>
              </a:rPr>
              <a:t>and 75% by </a:t>
            </a:r>
            <a:r>
              <a:rPr lang="en-US" dirty="0" smtClean="0">
                <a:solidFill>
                  <a:srgbClr val="FFFFFF"/>
                </a:solidFill>
              </a:rPr>
              <a:t>age 24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average delay between onset of symptoms and intervention is 8-10 years. </a:t>
            </a:r>
          </a:p>
          <a:p>
            <a:r>
              <a:rPr lang="en-US" dirty="0">
                <a:solidFill>
                  <a:schemeClr val="bg1"/>
                </a:solidFill>
              </a:rPr>
              <a:t>Only </a:t>
            </a:r>
            <a:r>
              <a:rPr lang="en-US" dirty="0" smtClean="0">
                <a:solidFill>
                  <a:schemeClr val="bg1"/>
                </a:solidFill>
              </a:rPr>
              <a:t>about 50</a:t>
            </a:r>
            <a:r>
              <a:rPr lang="en-US" dirty="0">
                <a:solidFill>
                  <a:schemeClr val="bg1"/>
                </a:solidFill>
              </a:rPr>
              <a:t>% of youth with mental </a:t>
            </a:r>
            <a:r>
              <a:rPr lang="en-US" dirty="0" smtClean="0">
                <a:solidFill>
                  <a:schemeClr val="bg1"/>
                </a:solidFill>
              </a:rPr>
              <a:t>health conditions receive </a:t>
            </a:r>
            <a:r>
              <a:rPr lang="en-US" dirty="0">
                <a:solidFill>
                  <a:schemeClr val="bg1"/>
                </a:solidFill>
              </a:rPr>
              <a:t>treatment.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68084" y="676870"/>
            <a:ext cx="1291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real</a:t>
            </a:r>
            <a:endParaRPr lang="en-US" sz="5400" b="1" cap="none" spc="0" dirty="0">
              <a:ln w="12700">
                <a:solidFill>
                  <a:schemeClr val="tx2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/>
          <a:stretch/>
        </p:blipFill>
        <p:spPr>
          <a:xfrm>
            <a:off x="558641" y="3115345"/>
            <a:ext cx="3665929" cy="28930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3549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There are                                    to not treating mental health conditions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5615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Approximately 50% of students aged 14 and older with mental </a:t>
            </a:r>
            <a:r>
              <a:rPr lang="en-US" dirty="0" smtClean="0">
                <a:solidFill>
                  <a:srgbClr val="FFFFFF"/>
                </a:solidFill>
              </a:rPr>
              <a:t>health conditions </a:t>
            </a:r>
            <a:r>
              <a:rPr lang="en-US" dirty="0">
                <a:solidFill>
                  <a:srgbClr val="FFFFFF"/>
                </a:solidFill>
              </a:rPr>
              <a:t>drop out of high school—the highest dropout rate of any disability group. 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70% of youth in state and local juvenile justice systems </a:t>
            </a:r>
            <a:r>
              <a:rPr lang="en-US" dirty="0" smtClean="0">
                <a:solidFill>
                  <a:srgbClr val="FFFFFF"/>
                </a:solidFill>
              </a:rPr>
              <a:t>live with a mental health condition, </a:t>
            </a:r>
            <a:r>
              <a:rPr lang="en-US" dirty="0">
                <a:solidFill>
                  <a:srgbClr val="FFFFFF"/>
                </a:solidFill>
              </a:rPr>
              <a:t>with at least 20% experiencing severe symptoms. </a:t>
            </a:r>
            <a:endParaRPr lang="en-US" dirty="0"/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  <p:sp>
        <p:nvSpPr>
          <p:cNvPr id="6" name="Rectangle 5"/>
          <p:cNvSpPr/>
          <p:nvPr/>
        </p:nvSpPr>
        <p:spPr>
          <a:xfrm>
            <a:off x="2868680" y="9427"/>
            <a:ext cx="4162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016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c</a:t>
            </a:r>
            <a:r>
              <a:rPr lang="en-US" sz="5400" b="0" cap="none" spc="0" dirty="0" smtClean="0">
                <a:ln w="1016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onsequences</a:t>
            </a:r>
            <a:endParaRPr lang="en-US" sz="5400" b="0" cap="none" spc="0" dirty="0">
              <a:ln w="10160">
                <a:solidFill>
                  <a:schemeClr val="tx2"/>
                </a:solidFill>
                <a:prstDash val="solid"/>
              </a:ln>
              <a:noFill/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2" descr="156077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437" y="1600200"/>
            <a:ext cx="2896963" cy="4318975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951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chemeClr val="tx2"/>
                </a:solidFill>
              </a:rPr>
              <a:t>Serious mental health conditions </a:t>
            </a:r>
            <a:br>
              <a:rPr lang="en-US" sz="4000" dirty="0" smtClean="0">
                <a:solidFill>
                  <a:schemeClr val="tx2"/>
                </a:solidFill>
              </a:rPr>
            </a:br>
            <a:r>
              <a:rPr lang="en-US" sz="4000" dirty="0" smtClean="0">
                <a:solidFill>
                  <a:schemeClr val="tx2"/>
                </a:solidFill>
              </a:rPr>
              <a:t>affect </a:t>
            </a:r>
            <a:r>
              <a:rPr lang="en-US" sz="4000" b="1" dirty="0" smtClean="0">
                <a:ln w="1270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many</a:t>
            </a:r>
            <a:r>
              <a:rPr lang="en-US" sz="4000" dirty="0" smtClean="0">
                <a:solidFill>
                  <a:schemeClr val="tx2"/>
                </a:solidFill>
              </a:rPr>
              <a:t> youth</a:t>
            </a:r>
            <a:r>
              <a:rPr lang="en-US" sz="3600" dirty="0" smtClean="0">
                <a:solidFill>
                  <a:srgbClr val="FFFFFF"/>
                </a:solidFill>
              </a:rPr>
              <a:t/>
            </a:r>
            <a:br>
              <a:rPr lang="en-US" sz="3600" dirty="0" smtClean="0">
                <a:solidFill>
                  <a:srgbClr val="FFFFFF"/>
                </a:solidFill>
              </a:rPr>
            </a:b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4367960"/>
              </p:ext>
            </p:extLst>
          </p:nvPr>
        </p:nvGraphicFramePr>
        <p:xfrm>
          <a:off x="-1127276" y="1812243"/>
          <a:ext cx="11625943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</p:spTree>
    <p:extLst>
      <p:ext uri="{BB962C8B-B14F-4D97-AF65-F5344CB8AC3E}">
        <p14:creationId xmlns:p14="http://schemas.microsoft.com/office/powerpoint/2010/main" val="607675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/>
                </a:solidFill>
              </a:rPr>
              <a:t>			What can </a:t>
            </a:r>
            <a:r>
              <a:rPr lang="en-US" dirty="0" smtClean="0">
                <a:solidFill>
                  <a:schemeClr val="tx2"/>
                </a:solidFill>
              </a:rPr>
              <a:t>be           </a:t>
            </a:r>
            <a:r>
              <a:rPr lang="en-US" dirty="0" smtClean="0">
                <a:solidFill>
                  <a:schemeClr val="tx2"/>
                </a:solidFill>
              </a:rPr>
              <a:t>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Focus greater attention on early identification and early intervention.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Commit to mental health screenings as part of routine clinical practice.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Ensure that school personnel receive training in the early warning signs and how to link students and families with services.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Educate everyone on </a:t>
            </a:r>
            <a:r>
              <a:rPr lang="en-US" dirty="0">
                <a:solidFill>
                  <a:schemeClr val="bg1"/>
                </a:solidFill>
              </a:rPr>
              <a:t>the warning signs.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  <p:sp>
        <p:nvSpPr>
          <p:cNvPr id="6" name="Rectangle 5"/>
          <p:cNvSpPr/>
          <p:nvPr/>
        </p:nvSpPr>
        <p:spPr>
          <a:xfrm>
            <a:off x="4754469" y="399707"/>
            <a:ext cx="14638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smtClean="0">
                <a:ln w="1016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done</a:t>
            </a:r>
            <a:endParaRPr lang="en-US" sz="5400" dirty="0">
              <a:ln w="10160">
                <a:solidFill>
                  <a:schemeClr val="tx2"/>
                </a:solidFill>
                <a:prstDash val="solid"/>
              </a:ln>
              <a:noFill/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C:\Users\ecepla\AppData\Local\Microsoft\Windows\Temporary Internet Files\Content.IE5\OET9X6VH\MC900297177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67" y="4632960"/>
            <a:ext cx="2157610" cy="186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476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06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</a:rPr>
              <a:t>	 Know the</a:t>
            </a:r>
            <a:r>
              <a:rPr lang="en-US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</a:rPr>
              <a:t>                               </a:t>
            </a:r>
            <a:r>
              <a:rPr lang="en-US" dirty="0" smtClean="0">
                <a:solidFill>
                  <a:schemeClr val="tx2"/>
                </a:solidFill>
              </a:rPr>
              <a:t>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486" y="1421267"/>
            <a:ext cx="8229600" cy="5257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Feeling very sad or withdrawn for more than 2 weeks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(e.g., crying regularly, feeling fatigued, feeling unmotivated</a:t>
            </a:r>
            <a:r>
              <a:rPr lang="en-US" dirty="0" smtClean="0">
                <a:solidFill>
                  <a:srgbClr val="FFFFFF"/>
                </a:solidFill>
              </a:rPr>
              <a:t>). 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Seriously trying to harm or kill oneself or making plans to do </a:t>
            </a:r>
            <a:r>
              <a:rPr lang="en-US" dirty="0" smtClean="0">
                <a:solidFill>
                  <a:srgbClr val="FFFFFF"/>
                </a:solidFill>
              </a:rPr>
              <a:t>so.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Severe out-of-control, risk-taking behaviors that can cause harm to self or </a:t>
            </a:r>
            <a:r>
              <a:rPr lang="en-US" dirty="0" smtClean="0">
                <a:solidFill>
                  <a:srgbClr val="FFFFFF"/>
                </a:solidFill>
              </a:rPr>
              <a:t>others. 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Sudden overwhelming fear for no reason, sometimes with a racing heart, physical discomfort or fast breathing. 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Not eating, throwing up or using laxatives to lose weight; significant weight loss or weight gain.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52111" y="155193"/>
            <a:ext cx="4265936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warning signs</a:t>
            </a:r>
            <a:endParaRPr lang="en-US" sz="5400" b="1" cap="none" spc="0" dirty="0">
              <a:ln w="12700">
                <a:solidFill>
                  <a:schemeClr val="tx2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157238" y="1511905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7238" y="3635829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57238" y="4671181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7238" y="5718629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57238" y="2486781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6370" y="160542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778" y="581539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370" y="475986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9510" y="37269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6370" y="258436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02" y="17252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</a:rPr>
              <a:t>      Know the     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067" y="1313934"/>
            <a:ext cx="8398933" cy="52578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Severe mood swings that cause problems in </a:t>
            </a:r>
            <a:r>
              <a:rPr lang="en-US" dirty="0" smtClean="0">
                <a:solidFill>
                  <a:srgbClr val="FFFFFF"/>
                </a:solidFill>
              </a:rPr>
              <a:t>relationships. 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Repeated use of drugs or </a:t>
            </a:r>
            <a:r>
              <a:rPr lang="en-US" dirty="0" smtClean="0">
                <a:solidFill>
                  <a:srgbClr val="FFFFFF"/>
                </a:solidFill>
              </a:rPr>
              <a:t>alcohol. 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Drastic changes in behavior, personality or sleeping habits (e.g. waking up early and acting agitated</a:t>
            </a:r>
            <a:r>
              <a:rPr lang="en-US" dirty="0" smtClean="0">
                <a:solidFill>
                  <a:srgbClr val="FFFFFF"/>
                </a:solidFill>
              </a:rPr>
              <a:t>). 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Extreme difficulty in concentrating or staying still that puts a person in physical danger or causes school </a:t>
            </a:r>
            <a:r>
              <a:rPr lang="en-US" dirty="0" smtClean="0">
                <a:solidFill>
                  <a:srgbClr val="FFFFFF"/>
                </a:solidFill>
              </a:rPr>
              <a:t>failure. 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Intense worries or fears that get in the way of daily activities like hanging out with friends or going to </a:t>
            </a:r>
            <a:r>
              <a:rPr lang="en-US" dirty="0" smtClean="0">
                <a:solidFill>
                  <a:srgbClr val="FFFFFF"/>
                </a:solidFill>
              </a:rPr>
              <a:t>classes.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Oval 4"/>
          <p:cNvSpPr/>
          <p:nvPr/>
        </p:nvSpPr>
        <p:spPr>
          <a:xfrm>
            <a:off x="154819" y="1327667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5790" y="2254162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6114" y="4426467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6114" y="3187914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6114" y="5698885"/>
            <a:ext cx="590248" cy="568476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6370" y="1427239"/>
            <a:ext cx="29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9376" y="581400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620" y="451999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3021" y="327019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6370" y="238155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29526" y="268842"/>
            <a:ext cx="4109524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warning signs</a:t>
            </a:r>
            <a:endParaRPr lang="en-US" sz="5400" b="1" cap="none" spc="0" dirty="0">
              <a:ln w="12700">
                <a:solidFill>
                  <a:schemeClr val="tx2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18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 smtClean="0">
                <a:solidFill>
                  <a:schemeClr val="bg1"/>
                </a:solidFill>
              </a:rPr>
              <a:t/>
            </a:r>
            <a:br>
              <a:rPr lang="en-US" sz="5300" dirty="0" smtClean="0">
                <a:solidFill>
                  <a:schemeClr val="bg1"/>
                </a:solidFill>
              </a:rPr>
            </a:br>
            <a:r>
              <a:rPr lang="en-US" sz="5300" dirty="0" smtClean="0">
                <a:solidFill>
                  <a:schemeClr val="tx2"/>
                </a:solidFill>
              </a:rPr>
              <a:t>What to do if you see the </a:t>
            </a:r>
            <a:r>
              <a:rPr lang="en-US" sz="5300" b="1" dirty="0" smtClean="0">
                <a:ln w="1270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warning </a:t>
            </a:r>
            <a:r>
              <a:rPr lang="en-US" sz="5300" b="1" dirty="0">
                <a:ln w="12700">
                  <a:solidFill>
                    <a:schemeClr val="tx2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signs</a:t>
            </a:r>
            <a:r>
              <a:rPr lang="en-US" sz="5300" b="1" dirty="0">
                <a:ln w="12700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5300" b="1" dirty="0">
                <a:ln w="12700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6505"/>
            <a:ext cx="8229600" cy="512127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Parents: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Talk with your pediatrician or primary care provider.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Consider an evaluation from a mental health professional.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Connect with your </a:t>
            </a:r>
            <a:r>
              <a:rPr lang="en-US" dirty="0" smtClean="0">
                <a:hlinkClick r:id="rId2"/>
              </a:rPr>
              <a:t>local NAMI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for information </a:t>
            </a:r>
            <a:r>
              <a:rPr lang="en-US" smtClean="0">
                <a:solidFill>
                  <a:schemeClr val="bg1"/>
                </a:solidFill>
              </a:rPr>
              <a:t>and support.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Child-Serving Professionals: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Talk with the child’s family.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Help link the family to services and supports.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Connect the family with the </a:t>
            </a:r>
            <a:r>
              <a:rPr lang="en-US" dirty="0" smtClean="0">
                <a:hlinkClick r:id="rId2"/>
              </a:rPr>
              <a:t>local NAMI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</p:spTree>
    <p:extLst>
      <p:ext uri="{BB962C8B-B14F-4D97-AF65-F5344CB8AC3E}">
        <p14:creationId xmlns:p14="http://schemas.microsoft.com/office/powerpoint/2010/main" val="3860219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19814" y="3261642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Suicide is also a real concern in children and youth.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22543" y="6368461"/>
            <a:ext cx="2895600" cy="365125"/>
          </a:xfrm>
        </p:spPr>
        <p:txBody>
          <a:bodyPr/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www.nami.org</a:t>
            </a:r>
          </a:p>
        </p:txBody>
      </p:sp>
      <p:pic>
        <p:nvPicPr>
          <p:cNvPr id="2052" name="Picture 4" descr="http://gentogenym.com/wp-content/uploads/2012/05/hand-reaching-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4" y="379795"/>
            <a:ext cx="3337906" cy="22113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922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751</Words>
  <Application>Microsoft Office PowerPoint</Application>
  <PresentationFormat>On-screen Show (4:3)</PresentationFormat>
  <Paragraphs>148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Mental health conditions in children  are a            concern </vt:lpstr>
      <vt:lpstr>There are                                    to not treating mental health conditions </vt:lpstr>
      <vt:lpstr> Serious mental health conditions  affect many youth </vt:lpstr>
      <vt:lpstr>   What can be           ?</vt:lpstr>
      <vt:lpstr>  Know the                                 </vt:lpstr>
      <vt:lpstr>      Know the       </vt:lpstr>
      <vt:lpstr> What to do if you see the warning signs  </vt:lpstr>
      <vt:lpstr>Suicide is also a real concern in children and youth.</vt:lpstr>
      <vt:lpstr>       about youth suicide</vt:lpstr>
      <vt:lpstr>Know the suicide                                </vt:lpstr>
      <vt:lpstr>What to do if you see the  warning signs</vt:lpstr>
      <vt:lpstr>PowerPoint Presentation</vt:lpstr>
      <vt:lpstr>For Families</vt:lpstr>
      <vt:lpstr>For Schools</vt:lpstr>
      <vt:lpstr>For Primary Care Providers </vt:lpstr>
      <vt:lpstr>NAMI is here for you</vt:lpstr>
      <vt:lpstr>PowerPoint Presentation</vt:lpstr>
      <vt:lpstr>For more information, please contact: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Cepla</dc:creator>
  <cp:lastModifiedBy>Emily Cepla</cp:lastModifiedBy>
  <cp:revision>59</cp:revision>
  <dcterms:created xsi:type="dcterms:W3CDTF">2014-04-04T13:58:00Z</dcterms:created>
  <dcterms:modified xsi:type="dcterms:W3CDTF">2014-04-14T15:49:24Z</dcterms:modified>
</cp:coreProperties>
</file>